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7010400" cy="9296400"/>
  <p:embeddedFontLst>
    <p:embeddedFont>
      <p:font typeface="Architects Daughter" panose="020B0604020202020204" charset="0"/>
      <p:regular r:id="rId19"/>
    </p:embeddedFont>
    <p:embeddedFont>
      <p:font typeface="Roboto Slab" panose="020B0604020202020204" charset="0"/>
      <p:regular r:id="rId20"/>
      <p:bold r:id="rId21"/>
    </p:embeddedFont>
    <p:embeddedFont>
      <p:font typeface="Libre Baskerville" panose="020B0604020202020204" charset="0"/>
      <p:regular r:id="rId22"/>
      <p:bold r:id="rId23"/>
      <p:italic r:id="rId24"/>
    </p:embeddedFont>
    <p:embeddedFont>
      <p:font typeface="Luckiest Guy" panose="020B0604020202020204" charset="0"/>
      <p:regular r:id="rId25"/>
    </p:embeddedFont>
    <p:embeddedFont>
      <p:font typeface="Frijole" panose="020B0604020202020204" charset="0"/>
      <p:regular r:id="rId26"/>
    </p:embeddedFont>
    <p:embeddedFont>
      <p:font typeface="Righteous" panose="020B0604020202020204" charset="0"/>
      <p:regular r:id="rId27"/>
    </p:embeddedFont>
    <p:embeddedFont>
      <p:font typeface="Fjalla One" panose="020B0604020202020204" charset="0"/>
      <p:regular r:id="rId28"/>
    </p:embeddedFont>
    <p:embeddedFont>
      <p:font typeface="Cinzel" panose="020B0604020202020204" charset="0"/>
      <p:regular r:id="rId29"/>
      <p:bold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Fontdiner Swanky" panose="020B0604020202020204" charset="0"/>
      <p:regular r:id="rId35"/>
    </p:embeddedFont>
    <p:embeddedFont>
      <p:font typeface="Gloria Hallelujah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e866a937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61" name="Google Shape;61;gfe866a9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f99137b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f99137b1_0_8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e866a93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e866a937_0_6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e866a93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e866a937_0_7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f99137b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f99137b1_0_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e866a93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e866a937_0_8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f99137b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f99137b1_0_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e866a93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e866a937_0_9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e866a9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e866a937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e866a93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e866a937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f99137b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f99137b1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e866a93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e866a937_0_6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f99137b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f99137b1_0_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f99137b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f99137b1_0_5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f99137b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f99137b1_0_6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f99137b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f99137b1_0_7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lang="en" sz="2600">
                <a:latin typeface="Libre Baskerville"/>
                <a:ea typeface="Libre Baskerville"/>
                <a:cs typeface="Libre Baskerville"/>
                <a:sym typeface="Libre Baskerville"/>
              </a:rPr>
              <a:t>Unit 10</a:t>
            </a:r>
            <a:endParaRPr sz="2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</a:pPr>
            <a:r>
              <a:rPr lang="en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ANCIENT CHINA:</a:t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</a:pPr>
            <a:r>
              <a:rPr lang="en" b="0" i="0" u="none" strike="noStrike" cap="none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Chinese</a:t>
            </a:r>
            <a:r>
              <a:rPr lang="en" b="0" i="0" u="none" strike="noStrike" cap="none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River Valley</a:t>
            </a:r>
            <a:endParaRPr b="0" i="0" u="none" strike="noStrike" cap="none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0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572575" y="94950"/>
            <a:ext cx="7685100" cy="637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Fontdiner Swanky"/>
                <a:ea typeface="Fontdiner Swanky"/>
                <a:cs typeface="Fontdiner Swanky"/>
                <a:sym typeface="Fontdiner Swanky"/>
              </a:rPr>
              <a:t>LEGALISM</a:t>
            </a:r>
            <a:endParaRPr>
              <a:solidFill>
                <a:srgbClr val="666666"/>
              </a:solidFill>
              <a:latin typeface="Fontdiner Swanky"/>
              <a:ea typeface="Fontdiner Swanky"/>
              <a:cs typeface="Fontdiner Swanky"/>
              <a:sym typeface="Fontdiner Swanky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164275" y="855900"/>
            <a:ext cx="7352100" cy="4138500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inzel"/>
              <a:buChar char="❖"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LEGALIST BELIEVED THAT SOCIETY FUNCTIONED BEST THROUGH STRONG GOVERNMENT CONTROL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inzel"/>
              <a:buChar char="❖"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PEOPLE MUST BE OBEDIENT TO AUTHORITY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inzel"/>
              <a:buChar char="❖"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LAWS WERE CREATED THAT ORDER STRICT PUNISHMENTS &amp; REWARDS FOR BEHAVIOR.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tects Daughter"/>
              <a:buChar char="➢"/>
            </a:pPr>
            <a:r>
              <a:rPr lang="en" sz="1800" b="1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EMPEROR QIN SHI HUANGDI WORKED WITH LEGALIST TO BAN BOOKS ABOUT THE HISTORY OF CHINESE’S PAST RULERS AND IDEAS. BOOKS ABOUT CONFUCIUS WERE DESTROYED. </a:t>
            </a:r>
            <a:endParaRPr sz="1800"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tects Daughter"/>
              <a:buChar char="➢"/>
            </a:pPr>
            <a:r>
              <a:rPr lang="en" sz="1800" b="1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SCHOLARS WERE PUT TO DEATH BECAUSE OF THEIR BELIEFS OTHER THAN LEGALISM.</a:t>
            </a:r>
            <a:endParaRPr sz="1800"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325" y="855900"/>
            <a:ext cx="1285825" cy="17840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541800" y="93425"/>
            <a:ext cx="8266200" cy="6261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ijole"/>
                <a:ea typeface="Frijole"/>
                <a:cs typeface="Frijole"/>
                <a:sym typeface="Frijole"/>
              </a:rPr>
              <a:t>1ST DYNASTY: SHANG</a:t>
            </a:r>
            <a:endParaRPr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11700" y="823950"/>
            <a:ext cx="4549200" cy="4072500"/>
          </a:xfrm>
          <a:prstGeom prst="rect">
            <a:avLst/>
          </a:prstGeom>
          <a:solidFill>
            <a:srgbClr val="000000"/>
          </a:solidFill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➔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Ruled the area along the Yellow River. The first civilization of Ancient China.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➔"/>
            </a:pPr>
            <a:r>
              <a:rPr lang="en" sz="2000" b="1"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ACCOMPLISHMENTS OF THE SHANG:</a:t>
            </a:r>
            <a:endParaRPr sz="2000" b="1"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Fjalla One"/>
              <a:buChar char="◆"/>
            </a:pPr>
            <a:r>
              <a:rPr lang="en" sz="2000" b="1"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Writing began</a:t>
            </a:r>
            <a:endParaRPr sz="2000" b="1"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Fjalla One"/>
              <a:buChar char="◆"/>
            </a:pPr>
            <a:r>
              <a:rPr lang="en" sz="2000" b="1"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Used oracle bones to predict the future</a:t>
            </a:r>
            <a:endParaRPr sz="2000" b="1"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Fjalla One"/>
              <a:buChar char="◆"/>
            </a:pPr>
            <a:r>
              <a:rPr lang="en" sz="2000" b="1"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Developed bronze</a:t>
            </a:r>
            <a:endParaRPr sz="2000" b="1"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Fjalla One"/>
              <a:buChar char="◆"/>
            </a:pPr>
            <a:r>
              <a:rPr lang="en" sz="2000" b="1"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Glazed pottery</a:t>
            </a:r>
            <a:endParaRPr sz="2000" b="1"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Fjalla One"/>
              <a:buChar char="◆"/>
            </a:pPr>
            <a:r>
              <a:rPr lang="en" sz="2000" b="1"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Silk</a:t>
            </a:r>
            <a:endParaRPr sz="2000" b="1"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None/>
            </a:pP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700" y="877125"/>
            <a:ext cx="3592300" cy="39661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687300" y="149356"/>
            <a:ext cx="7769400" cy="626100"/>
          </a:xfrm>
          <a:prstGeom prst="rect">
            <a:avLst/>
          </a:prstGeom>
          <a:solidFill>
            <a:srgbClr val="4C113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ijole"/>
                <a:ea typeface="Frijole"/>
                <a:cs typeface="Frijole"/>
                <a:sym typeface="Frijole"/>
              </a:rPr>
              <a:t>2ND DYNASTY: ZHOU</a:t>
            </a:r>
            <a:endParaRPr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457275" y="916800"/>
            <a:ext cx="4131900" cy="4082400"/>
          </a:xfrm>
          <a:prstGeom prst="rect">
            <a:avLst/>
          </a:prstGeom>
          <a:solidFill>
            <a:srgbClr val="000000"/>
          </a:solidFill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➔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The longest ruling dynasty in the history of China.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➔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First dynasty to use the Mandate of Heaven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➔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Land was ruled by feudal lords who were relatives of the Zhou family.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None/>
            </a:pP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650" y="1079475"/>
            <a:ext cx="3877600" cy="37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 rotWithShape="1">
          <a:blip r:embed="rId4">
            <a:alphaModFix/>
          </a:blip>
          <a:srcRect t="8290" b="6239"/>
          <a:stretch/>
        </p:blipFill>
        <p:spPr>
          <a:xfrm>
            <a:off x="1151350" y="3206125"/>
            <a:ext cx="2743749" cy="17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6B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292275" y="122550"/>
            <a:ext cx="8719800" cy="626100"/>
          </a:xfrm>
          <a:prstGeom prst="rect">
            <a:avLst/>
          </a:prstGeom>
          <a:solidFill>
            <a:srgbClr val="20124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Frijole"/>
                <a:ea typeface="Frijole"/>
                <a:cs typeface="Frijole"/>
                <a:sym typeface="Frijole"/>
              </a:rPr>
              <a:t>WARRING STATES</a:t>
            </a:r>
            <a:endParaRPr sz="2400"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406550" y="833675"/>
            <a:ext cx="3969300" cy="4033800"/>
          </a:xfrm>
          <a:prstGeom prst="rect">
            <a:avLst/>
          </a:prstGeom>
          <a:solidFill>
            <a:srgbClr val="000000"/>
          </a:solidFill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Fjalla One"/>
              <a:buChar char="➔"/>
            </a:pPr>
            <a:r>
              <a:rPr lang="en" sz="2000" b="1"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After the Zhou dynasty fell everything became chaotic.</a:t>
            </a:r>
            <a:endParaRPr sz="2000" b="1"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Fjalla One"/>
              <a:buChar char="➔"/>
            </a:pPr>
            <a:r>
              <a:rPr lang="en" sz="2000" b="1"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For 250 years these  8 states battled for control over who would rule China. </a:t>
            </a:r>
            <a:endParaRPr sz="2000" b="1"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Fjalla One"/>
              <a:buChar char="◆"/>
            </a:pPr>
            <a:r>
              <a:rPr lang="en" sz="2000" b="1"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The states were created during the Zhou dynasty to help govern the large amount of land.</a:t>
            </a:r>
            <a:endParaRPr sz="2000" b="1"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Fjalla One"/>
              <a:buChar char="➔"/>
            </a:pPr>
            <a:r>
              <a:rPr lang="en" sz="2000" b="1"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The wars ended when the Qin state conquered them all. </a:t>
            </a:r>
            <a:endParaRPr sz="2000" b="1"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None/>
            </a:pP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301" y="935200"/>
            <a:ext cx="3901020" cy="359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641650" y="141956"/>
            <a:ext cx="7769400" cy="6261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ijole"/>
                <a:ea typeface="Frijole"/>
                <a:cs typeface="Frijole"/>
                <a:sym typeface="Frijole"/>
              </a:rPr>
              <a:t>3RD dYNASTY: QIN</a:t>
            </a:r>
            <a:endParaRPr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369950" y="897325"/>
            <a:ext cx="4588200" cy="4119000"/>
          </a:xfrm>
          <a:prstGeom prst="rect">
            <a:avLst/>
          </a:prstGeom>
          <a:solidFill>
            <a:srgbClr val="000000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➔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Emperor Shi Huangdi becomes the first emperor of China. 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◆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He unified [brought together] China after the time period of the Warring States. 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➔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He changed the way China was ruled: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◆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He followed the philosophy of Legalism→ strict law with  harsh punishments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◆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Established a military dictatorship.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◆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Destroyed the Nobles feudal power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◆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Created taxes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950" y="1062300"/>
            <a:ext cx="3295650" cy="35623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687300" y="122556"/>
            <a:ext cx="7769400" cy="6261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ijole"/>
                <a:ea typeface="Frijole"/>
                <a:cs typeface="Frijole"/>
                <a:sym typeface="Frijole"/>
              </a:rPr>
              <a:t>3RD dYNASTY: QIN</a:t>
            </a:r>
            <a:endParaRPr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350575" y="882175"/>
            <a:ext cx="4539600" cy="4005900"/>
          </a:xfrm>
          <a:prstGeom prst="rect">
            <a:avLst/>
          </a:prstGeom>
          <a:solidFill>
            <a:srgbClr val="000000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➔"/>
            </a:pPr>
            <a:r>
              <a:rPr lang="en" sz="2000" b="1"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These advancements would be used in future dynasties to make China strong.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➔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The dynasty didn’t last long, but there were many accomplishments: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ighteous"/>
              <a:buChar char="◆"/>
            </a:pPr>
            <a:r>
              <a:rPr lang="en" sz="1600" b="1">
                <a:solidFill>
                  <a:srgbClr val="FFFFFF"/>
                </a:solidFill>
                <a:highlight>
                  <a:srgbClr val="000000"/>
                </a:highlight>
                <a:latin typeface="Righteous"/>
                <a:ea typeface="Righteous"/>
                <a:cs typeface="Righteous"/>
                <a:sym typeface="Righteous"/>
              </a:rPr>
              <a:t>The Great Wall</a:t>
            </a: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ighteous"/>
              <a:buChar char="◆"/>
            </a:pPr>
            <a:r>
              <a:rPr lang="en" sz="1600" b="1">
                <a:solidFill>
                  <a:srgbClr val="FFFFFF"/>
                </a:solidFill>
                <a:highlight>
                  <a:srgbClr val="000000"/>
                </a:highlight>
                <a:latin typeface="Righteous"/>
                <a:ea typeface="Righteous"/>
                <a:cs typeface="Righteous"/>
                <a:sym typeface="Righteous"/>
              </a:rPr>
              <a:t>Standardardized money</a:t>
            </a: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ighteous"/>
              <a:buChar char="◆"/>
            </a:pPr>
            <a:r>
              <a:rPr lang="en" sz="1600" b="1">
                <a:solidFill>
                  <a:srgbClr val="FFFFFF"/>
                </a:solidFill>
                <a:highlight>
                  <a:srgbClr val="000000"/>
                </a:highlight>
                <a:latin typeface="Righteous"/>
                <a:ea typeface="Righteous"/>
                <a:cs typeface="Righteous"/>
                <a:sym typeface="Righteous"/>
              </a:rPr>
              <a:t>Roads and canals were built</a:t>
            </a: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ighteous"/>
              <a:buChar char="◆"/>
            </a:pPr>
            <a:r>
              <a:rPr lang="en" sz="1600" b="1">
                <a:solidFill>
                  <a:srgbClr val="FFFFFF"/>
                </a:solidFill>
                <a:highlight>
                  <a:srgbClr val="000000"/>
                </a:highlight>
                <a:latin typeface="Righteous"/>
                <a:ea typeface="Righteous"/>
                <a:cs typeface="Righteous"/>
                <a:sym typeface="Righteous"/>
              </a:rPr>
              <a:t>Standardized writing &amp; language</a:t>
            </a: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ighteous"/>
              <a:buChar char="◆"/>
            </a:pPr>
            <a:r>
              <a:rPr lang="en" sz="1600" b="1">
                <a:solidFill>
                  <a:srgbClr val="FFFFFF"/>
                </a:solidFill>
                <a:highlight>
                  <a:srgbClr val="000000"/>
                </a:highlight>
                <a:latin typeface="Righteous"/>
                <a:ea typeface="Righteous"/>
                <a:cs typeface="Righteous"/>
                <a:sym typeface="Righteous"/>
              </a:rPr>
              <a:t>Terra Cotta Army</a:t>
            </a: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ighteous"/>
              <a:buChar char="◆"/>
            </a:pPr>
            <a:r>
              <a:rPr lang="en" sz="1600" b="1">
                <a:solidFill>
                  <a:srgbClr val="FFFFFF"/>
                </a:solidFill>
                <a:highlight>
                  <a:srgbClr val="000000"/>
                </a:highlight>
                <a:latin typeface="Righteous"/>
                <a:ea typeface="Righteous"/>
                <a:cs typeface="Righteous"/>
                <a:sym typeface="Righteous"/>
              </a:rPr>
              <a:t>Multiplication Table</a:t>
            </a: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700" y="1033175"/>
            <a:ext cx="3295650" cy="35623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515500" y="141956"/>
            <a:ext cx="7769400" cy="626100"/>
          </a:xfrm>
          <a:prstGeom prst="rect">
            <a:avLst/>
          </a:prstGeom>
          <a:solidFill>
            <a:srgbClr val="99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ijole"/>
                <a:ea typeface="Frijole"/>
                <a:cs typeface="Frijole"/>
                <a:sym typeface="Frijole"/>
              </a:rPr>
              <a:t>4th DYNASTY: HAN</a:t>
            </a:r>
            <a:endParaRPr>
              <a:latin typeface="Frijole"/>
              <a:ea typeface="Frijole"/>
              <a:cs typeface="Frijole"/>
              <a:sym typeface="Frijole"/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145800" y="877500"/>
            <a:ext cx="5116800" cy="4071600"/>
          </a:xfrm>
          <a:prstGeom prst="rect">
            <a:avLst/>
          </a:prstGeom>
          <a:solidFill>
            <a:srgbClr val="000000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➔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CREATED THE SILK ROAD TO TRADE GOODS FROM CHINA TO ROME [EUROPE]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6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➔"/>
            </a:pPr>
            <a:r>
              <a:rPr lang="en" sz="2000" b="1">
                <a:solidFill>
                  <a:srgbClr val="FFFFFF"/>
                </a:solidFill>
                <a:highlight>
                  <a:srgbClr val="000000"/>
                </a:highlight>
                <a:latin typeface="Fjalla One"/>
                <a:ea typeface="Fjalla One"/>
                <a:cs typeface="Fjalla One"/>
                <a:sym typeface="Fjalla One"/>
              </a:rPr>
              <a:t>ACCOMPLISHMENTS OF HAN DYNASTY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jalla One"/>
              <a:buChar char="◆"/>
            </a:pPr>
            <a:r>
              <a:rPr lang="en" sz="1600" b="1">
                <a:solidFill>
                  <a:srgbClr val="FFFFFF"/>
                </a:solidFill>
                <a:highlight>
                  <a:srgbClr val="000000"/>
                </a:highlight>
                <a:latin typeface="Righteous"/>
                <a:ea typeface="Righteous"/>
                <a:cs typeface="Righteous"/>
                <a:sym typeface="Righteous"/>
              </a:rPr>
              <a:t>Created a civil service exam to create a strong and organized government. </a:t>
            </a: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ighteous"/>
              <a:buChar char="◆"/>
            </a:pPr>
            <a:r>
              <a:rPr lang="en" sz="1600" b="1">
                <a:solidFill>
                  <a:srgbClr val="FFFFFF"/>
                </a:solidFill>
                <a:highlight>
                  <a:srgbClr val="000000"/>
                </a:highlight>
                <a:latin typeface="Righteous"/>
                <a:ea typeface="Righteous"/>
                <a:cs typeface="Righteous"/>
                <a:sym typeface="Righteous"/>
              </a:rPr>
              <a:t>Paper and porcelain were also invented during this time. </a:t>
            </a: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ighteous"/>
              <a:buChar char="◆"/>
            </a:pPr>
            <a:r>
              <a:rPr lang="en" sz="1600" b="1">
                <a:solidFill>
                  <a:srgbClr val="FFFFFF"/>
                </a:solidFill>
                <a:highlight>
                  <a:srgbClr val="000000"/>
                </a:highlight>
                <a:latin typeface="Righteous"/>
                <a:ea typeface="Righteous"/>
                <a:cs typeface="Righteous"/>
                <a:sym typeface="Righteous"/>
              </a:rPr>
              <a:t>Followed the philosophy of Confucianism</a:t>
            </a: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ighteous"/>
              <a:buChar char="◆"/>
            </a:pPr>
            <a:r>
              <a:rPr lang="en" sz="1600" b="1">
                <a:solidFill>
                  <a:srgbClr val="FFFFFF"/>
                </a:solidFill>
                <a:highlight>
                  <a:srgbClr val="000000"/>
                </a:highlight>
                <a:latin typeface="Righteous"/>
                <a:ea typeface="Righteous"/>
                <a:cs typeface="Righteous"/>
                <a:sym typeface="Righteous"/>
              </a:rPr>
              <a:t>Poetry and literature</a:t>
            </a: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ighteous"/>
              <a:buChar char="◆"/>
            </a:pPr>
            <a:r>
              <a:rPr lang="en" sz="1600" b="1">
                <a:solidFill>
                  <a:srgbClr val="FFFFFF"/>
                </a:solidFill>
                <a:highlight>
                  <a:srgbClr val="000000"/>
                </a:highlight>
                <a:latin typeface="Righteous"/>
                <a:ea typeface="Righteous"/>
                <a:cs typeface="Righteous"/>
                <a:sym typeface="Righteous"/>
              </a:rPr>
              <a:t>Compass</a:t>
            </a: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ighteous"/>
              <a:buChar char="◆"/>
            </a:pPr>
            <a:r>
              <a:rPr lang="en" sz="1600" b="1">
                <a:solidFill>
                  <a:srgbClr val="FFFFFF"/>
                </a:solidFill>
                <a:highlight>
                  <a:srgbClr val="000000"/>
                </a:highlight>
                <a:latin typeface="Righteous"/>
                <a:ea typeface="Righteous"/>
                <a:cs typeface="Righteous"/>
                <a:sym typeface="Righteous"/>
              </a:rPr>
              <a:t>Seismograph</a:t>
            </a: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ighteous"/>
              <a:buChar char="◆"/>
            </a:pPr>
            <a:r>
              <a:rPr lang="en" sz="1600" b="1">
                <a:solidFill>
                  <a:srgbClr val="FFFFFF"/>
                </a:solidFill>
                <a:highlight>
                  <a:srgbClr val="000000"/>
                </a:highlight>
                <a:latin typeface="Righteous"/>
                <a:ea typeface="Righteous"/>
                <a:cs typeface="Righteous"/>
                <a:sym typeface="Righteous"/>
              </a:rPr>
              <a:t>Silk</a:t>
            </a:r>
            <a:endParaRPr sz="1600" b="1">
              <a:solidFill>
                <a:srgbClr val="FFFFFF"/>
              </a:solidFill>
              <a:highlight>
                <a:srgbClr val="000000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None/>
            </a:pPr>
            <a:endParaRPr sz="2000" b="1">
              <a:solidFill>
                <a:srgbClr val="FFFFFF"/>
              </a:solidFill>
              <a:highlight>
                <a:srgbClr val="000000"/>
              </a:highlight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875" y="980787"/>
            <a:ext cx="3543725" cy="38650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113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5531475" y="174075"/>
            <a:ext cx="3447300" cy="637800"/>
          </a:xfrm>
          <a:prstGeom prst="rect">
            <a:avLst/>
          </a:prstGeom>
          <a:solidFill>
            <a:srgbClr val="42424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WHERE IS CHINA?</a:t>
            </a:r>
            <a:endParaRPr sz="2500" b="1">
              <a:solidFill>
                <a:srgbClr val="FF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151225" y="174076"/>
            <a:ext cx="5152800" cy="4849200"/>
          </a:xfrm>
          <a:prstGeom prst="rect">
            <a:avLst/>
          </a:prstGeom>
          <a:solidFill>
            <a:srgbClr val="FF9900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uckiest Guy"/>
              <a:buChar char="●"/>
            </a:pPr>
            <a:r>
              <a:rPr lang="en" sz="2200" u="sng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WHAT CONTINENT IS CHINA ON? </a:t>
            </a:r>
            <a:endParaRPr sz="2200" u="sng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uckiest Guy"/>
              <a:buChar char="○"/>
            </a:pPr>
            <a:r>
              <a:rPr lang="en" sz="18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LOCATED  IN ASIA</a:t>
            </a:r>
            <a:endParaRPr sz="18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uckiest Guy"/>
              <a:buChar char="○"/>
            </a:pPr>
            <a:r>
              <a:rPr lang="en" sz="18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is THE LARGEST COUNTRY </a:t>
            </a:r>
            <a:endParaRPr sz="18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uckiest Guy"/>
              <a:buChar char="○"/>
            </a:pPr>
            <a:r>
              <a:rPr lang="en" sz="18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LARGER THAN THE U.S.A</a:t>
            </a:r>
            <a:endParaRPr sz="18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uckiest Guy"/>
              <a:buChar char="●"/>
            </a:pPr>
            <a:r>
              <a:rPr lang="en" sz="2200" u="sng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WHERE IS aNCIENT CHINA located?</a:t>
            </a:r>
            <a:endParaRPr sz="2200" u="sng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uckiest Guy"/>
              <a:buChar char="○"/>
            </a:pPr>
            <a:r>
              <a:rPr lang="en" sz="18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CHINESE River Valley &amp; was built along the HUANG HE  &amp; cHANG jIANG RIVER. </a:t>
            </a:r>
            <a:endParaRPr sz="18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uckiest Guy"/>
              <a:buChar char="●"/>
            </a:pPr>
            <a:r>
              <a:rPr lang="en" sz="2200" u="sng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WAS cHINA ISOLATED?:</a:t>
            </a:r>
            <a:endParaRPr sz="2200" u="sng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uckiest Guy"/>
              <a:buChar char="○"/>
            </a:pPr>
            <a:r>
              <a:rPr lang="en" sz="18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iN THE BEGINNING THE CHINESE DIDN’T KNOW THERE WERE OTHER ANCIENT CIVILIZATIONS IN THE WORLD BECAUSE THEY WERE ISOLATED BY NATURAL BARRIERS.</a:t>
            </a:r>
            <a:endParaRPr sz="18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850" y="1113025"/>
            <a:ext cx="3632475" cy="254815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113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354225" y="193525"/>
            <a:ext cx="4566300" cy="846000"/>
          </a:xfrm>
          <a:prstGeom prst="rect">
            <a:avLst/>
          </a:prstGeom>
          <a:solidFill>
            <a:srgbClr val="42424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BODIES OF WATER IN CHINA</a:t>
            </a:r>
            <a:endParaRPr sz="2600" b="1">
              <a:solidFill>
                <a:srgbClr val="FF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151225" y="193525"/>
            <a:ext cx="4003200" cy="4829700"/>
          </a:xfrm>
          <a:prstGeom prst="rect">
            <a:avLst/>
          </a:prstGeom>
          <a:solidFill>
            <a:srgbClr val="00FFFF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uckiest Guy"/>
              <a:buChar char="●"/>
            </a:pPr>
            <a:r>
              <a:rPr lang="en" sz="2200" u="sng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OCEANS AND SEAS</a:t>
            </a:r>
            <a:r>
              <a:rPr lang="en" sz="22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:</a:t>
            </a:r>
            <a:endParaRPr sz="22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uckiest Guy"/>
              <a:buChar char="○"/>
            </a:pPr>
            <a:r>
              <a:rPr lang="en" sz="18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CHINA SEA AND YELLOW SEA. PROVIDED FOOD AND WATER ROUTES FOR TRADE. BOTH SEAS ARE LOCATED IN THE PACIFIC OCEAN.</a:t>
            </a:r>
            <a:endParaRPr sz="18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uckiest Guy"/>
              <a:buChar char="●"/>
            </a:pPr>
            <a:r>
              <a:rPr lang="en" sz="2100" u="sng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rIVERS</a:t>
            </a:r>
            <a:r>
              <a:rPr lang="en" sz="21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: </a:t>
            </a:r>
            <a:endParaRPr sz="21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uckiest Guy"/>
              <a:buChar char="○"/>
            </a:pPr>
            <a:r>
              <a:rPr lang="en" sz="18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CHINA’S RIVERS YANGTZE AND YELLOW, ARE ALL LOCATED TO THE EAST OF THE COUNTRY. tHEY PROVIDED FERTILE LAND &amp; SAFE DRINKING WATER. </a:t>
            </a:r>
            <a:endParaRPr sz="18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1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4300" y="1292498"/>
            <a:ext cx="4566150" cy="3144299"/>
          </a:xfrm>
          <a:prstGeom prst="rect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113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867700" y="156900"/>
            <a:ext cx="4991100" cy="702600"/>
          </a:xfrm>
          <a:prstGeom prst="rect">
            <a:avLst/>
          </a:prstGeom>
          <a:solidFill>
            <a:srgbClr val="42424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MOUNTAINS &amp; DESERTS</a:t>
            </a:r>
            <a:endParaRPr b="1">
              <a:solidFill>
                <a:srgbClr val="FF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06500" y="156900"/>
            <a:ext cx="3360900" cy="4829700"/>
          </a:xfrm>
          <a:prstGeom prst="rect">
            <a:avLst/>
          </a:prstGeom>
          <a:solidFill>
            <a:srgbClr val="00FF00"/>
          </a:solidFill>
          <a:ln w="2857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uckiest Guy"/>
              <a:buChar char="●"/>
            </a:pPr>
            <a:r>
              <a:rPr lang="en" sz="2100" u="sng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Mountain Range:</a:t>
            </a:r>
            <a:endParaRPr sz="21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uckiest Guy"/>
              <a:buChar char="○"/>
            </a:pPr>
            <a:r>
              <a:rPr lang="en" sz="18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CHINA is separated from INDIA by the Himalaya Mountain to the SOUTH &amp; SOUTHwest. </a:t>
            </a:r>
            <a:endParaRPr sz="18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uckiest Guy"/>
              <a:buChar char="●"/>
            </a:pPr>
            <a:r>
              <a:rPr lang="en" sz="2100" u="sng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dESERTS:</a:t>
            </a:r>
            <a:r>
              <a:rPr lang="en" sz="21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endParaRPr sz="21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uckiest Guy"/>
              <a:buChar char="○"/>
            </a:pPr>
            <a:r>
              <a:rPr lang="en" sz="18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tHE gOBI AND TAKLIMAKAN DESERT ARE LOCATED TO THE WEST OF THE COUNTRY</a:t>
            </a:r>
            <a:endParaRPr sz="18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u="sng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1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8875"/>
          <a:stretch/>
        </p:blipFill>
        <p:spPr>
          <a:xfrm>
            <a:off x="3784500" y="965100"/>
            <a:ext cx="2711050" cy="2165075"/>
          </a:xfrm>
          <a:prstGeom prst="rect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588" y="3262563"/>
            <a:ext cx="2647950" cy="1724025"/>
          </a:xfrm>
          <a:prstGeom prst="rect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5925" y="1920625"/>
            <a:ext cx="2476500" cy="1847850"/>
          </a:xfrm>
          <a:prstGeom prst="rect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5450" y="114375"/>
            <a:ext cx="6188400" cy="637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ontdiner Swanky"/>
                <a:ea typeface="Fontdiner Swanky"/>
                <a:cs typeface="Fontdiner Swanky"/>
                <a:sym typeface="Fontdiner Swanky"/>
              </a:rPr>
              <a:t>What is a DYNASTY?</a:t>
            </a:r>
            <a:endParaRPr>
              <a:latin typeface="Fontdiner Swanky"/>
              <a:ea typeface="Fontdiner Swanky"/>
              <a:cs typeface="Fontdiner Swanky"/>
              <a:sym typeface="Fontdiner Swanky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75500" y="901600"/>
            <a:ext cx="4860300" cy="4122000"/>
          </a:xfrm>
          <a:prstGeom prst="rect">
            <a:avLst/>
          </a:prstGeom>
          <a:solidFill>
            <a:srgbClr val="741B47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inzel"/>
              <a:buChar char="●"/>
            </a:pPr>
            <a:r>
              <a:rPr lang="en" sz="2300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The civilization of Ancient china dates back 1,000’s of years. over this time, china was ruled by different dynasties.</a:t>
            </a:r>
            <a:endParaRPr sz="2300" b="1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inzel"/>
              <a:buChar char="●"/>
            </a:pPr>
            <a:r>
              <a:rPr lang="en" sz="2300" b="1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A dynasty is a series of rulers from the same family over time. </a:t>
            </a:r>
            <a:endParaRPr sz="2300" b="1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loria Hallelujah"/>
              <a:buChar char="○"/>
            </a:pPr>
            <a:r>
              <a:rPr lang="en" sz="2000" b="1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When a new family takes control a new dynasty begins.</a:t>
            </a:r>
            <a:endParaRPr sz="2000" b="1">
              <a:solidFill>
                <a:srgbClr val="FFFFFF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FFFFFF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FFFFFF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182" y="1227525"/>
            <a:ext cx="3900150" cy="29213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572575" y="94950"/>
            <a:ext cx="7685100" cy="6378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ontdiner Swanky"/>
                <a:ea typeface="Fontdiner Swanky"/>
                <a:cs typeface="Fontdiner Swanky"/>
                <a:sym typeface="Fontdiner Swanky"/>
              </a:rPr>
              <a:t>Mandate of Heaven</a:t>
            </a:r>
            <a:endParaRPr>
              <a:latin typeface="Fontdiner Swanky"/>
              <a:ea typeface="Fontdiner Swanky"/>
              <a:cs typeface="Fontdiner Swanky"/>
              <a:sym typeface="Fontdiner Swanky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13250" y="855900"/>
            <a:ext cx="4865100" cy="4138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inzel"/>
              <a:buChar char="●"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this is what the chinese believe gave the rulers the right to be king or emperor.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inzel"/>
              <a:buChar char="●"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the gods have blessed that person with the right to rule. 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loria Hallelujah"/>
              <a:buChar char="○"/>
            </a:pPr>
            <a:r>
              <a:rPr lang="en" sz="2000" b="1">
                <a:solidFill>
                  <a:srgbClr val="00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The ruler must be good and fair in order to keep the Mandate of Heaven.</a:t>
            </a:r>
            <a:endParaRPr sz="2000" b="1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loria Hallelujah"/>
              <a:buChar char="○"/>
            </a:pPr>
            <a:r>
              <a:rPr lang="en" sz="2000" b="1">
                <a:solidFill>
                  <a:srgbClr val="000000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When the dynasty lost power, they lost the mandate of heaven.</a:t>
            </a:r>
            <a:endParaRPr sz="2000" b="1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2275" y="855900"/>
            <a:ext cx="1643950" cy="12869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587" y="2265975"/>
            <a:ext cx="3008476" cy="260005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572575" y="94950"/>
            <a:ext cx="7685100" cy="6378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ontdiner Swanky"/>
                <a:ea typeface="Fontdiner Swanky"/>
                <a:cs typeface="Fontdiner Swanky"/>
                <a:sym typeface="Fontdiner Swanky"/>
              </a:rPr>
              <a:t>3 Philosophies of China</a:t>
            </a:r>
            <a:endParaRPr>
              <a:latin typeface="Fontdiner Swanky"/>
              <a:ea typeface="Fontdiner Swanky"/>
              <a:cs typeface="Fontdiner Swanky"/>
              <a:sym typeface="Fontdiner Swanky"/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413250" y="855900"/>
            <a:ext cx="4865100" cy="41385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inzel"/>
              <a:buChar char="●"/>
            </a:pPr>
            <a:r>
              <a:rPr lang="en" sz="3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CONFUCIANISM</a:t>
            </a:r>
            <a:endParaRPr sz="3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inzel"/>
              <a:buChar char="○"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CREATED BY CONFUCIUS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inzel"/>
              <a:buChar char="●"/>
            </a:pPr>
            <a:r>
              <a:rPr lang="en" sz="3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LEGALISM</a:t>
            </a:r>
            <a:endParaRPr sz="3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inzel"/>
              <a:buChar char="○"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HAN FEIZI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inzel"/>
              <a:buChar char="●"/>
            </a:pPr>
            <a:r>
              <a:rPr lang="en" sz="3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TAOISM</a:t>
            </a:r>
            <a:endParaRPr sz="3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inzel"/>
              <a:buChar char="○"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CREATED BY LAO-TZU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250" y="1483975"/>
            <a:ext cx="1578625" cy="19634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1726" y="855900"/>
            <a:ext cx="1578625" cy="184426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9173" y="3027875"/>
            <a:ext cx="1844250" cy="18442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572575" y="94950"/>
            <a:ext cx="7685100" cy="6378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ontdiner Swanky"/>
                <a:ea typeface="Fontdiner Swanky"/>
                <a:cs typeface="Fontdiner Swanky"/>
                <a:sym typeface="Fontdiner Swanky"/>
              </a:rPr>
              <a:t>CONFUCIANISM</a:t>
            </a:r>
            <a:endParaRPr>
              <a:latin typeface="Fontdiner Swanky"/>
              <a:ea typeface="Fontdiner Swanky"/>
              <a:cs typeface="Fontdiner Swanky"/>
              <a:sym typeface="Fontdiner Swanky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164275" y="855900"/>
            <a:ext cx="7352100" cy="41385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inzel"/>
              <a:buChar char="❖"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CONFUCIUS SAW MANY PROBLEMS IN THE WORLD.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inzel"/>
              <a:buChar char="❖"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THE MOST IMPORTANT IDEAS WERE PEACE AND ORDER.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tects Daughter"/>
              <a:buChar char="➢"/>
            </a:pPr>
            <a:r>
              <a:rPr lang="en" sz="1800" b="1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EVERYONE HAD A ROLE IN SOCIETY. IF THEY FULFILLED IT THEN THERE WOULD BE PEACE AND HARMONY</a:t>
            </a:r>
            <a:endParaRPr sz="1800"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inzel"/>
              <a:buChar char="❖"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TO ESTABLISH ORDER HE CREATED AN OUTLINE OF HOW TO TREAT OTHERS.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tects Daughter"/>
              <a:buChar char="➢"/>
            </a:pPr>
            <a:r>
              <a:rPr lang="en" sz="1800" b="1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MOST IMPORTANT RESPONSIBILITIES WERE FOR CHILDREN TO RESPECT AND LISTEN TO THEIR PARENTS &amp; ELDERS.</a:t>
            </a:r>
            <a:endParaRPr sz="1800"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0" y="855900"/>
            <a:ext cx="1368975" cy="15993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572575" y="94950"/>
            <a:ext cx="7685100" cy="637800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ontdiner Swanky"/>
                <a:ea typeface="Fontdiner Swanky"/>
                <a:cs typeface="Fontdiner Swanky"/>
                <a:sym typeface="Fontdiner Swanky"/>
              </a:rPr>
              <a:t>DAOISM/TAOISM</a:t>
            </a:r>
            <a:endParaRPr>
              <a:latin typeface="Fontdiner Swanky"/>
              <a:ea typeface="Fontdiner Swanky"/>
              <a:cs typeface="Fontdiner Swanky"/>
              <a:sym typeface="Fontdiner Swanky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164275" y="855900"/>
            <a:ext cx="7352100" cy="41385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inzel"/>
              <a:buChar char="❖"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lAOZI TAUGHT THAT A FORCE KNOWN AS THE DAO REPRESENTED ALL LIVING THINGS.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inzel"/>
              <a:buChar char="❖"/>
            </a:pPr>
            <a:r>
              <a:rPr lang="en" sz="2000" b="1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THE MOST IMPORTANT THING YOU CAN DO IT REJECT THE WORLD &amp; THEIR DESIRES. SEEK WORLDLY POSSESSIONS, POWER, &amp; NATURE.</a:t>
            </a:r>
            <a:endParaRPr sz="20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tects Daughter"/>
              <a:buChar char="➢"/>
            </a:pPr>
            <a:r>
              <a:rPr lang="en" sz="1800" b="1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MANY PEOPLE IN CHINA PRACTICE BOTH CONFUCIANISM AND DAOISM.</a:t>
            </a:r>
            <a:endParaRPr sz="1800"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tects Daughter"/>
              <a:buChar char="➢"/>
            </a:pPr>
            <a:r>
              <a:rPr lang="en" sz="1800" b="1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CONFUCIANISM TAUGHT THEM HOW TO BEHAVE TOWARDS ONE ANOTHER.</a:t>
            </a:r>
            <a:endParaRPr sz="1800"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tects Daughter"/>
              <a:buChar char="➢"/>
            </a:pPr>
            <a:r>
              <a:rPr lang="en" sz="1800" b="1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DAOISM TAUGHT THEM HOW TO BEHAVE TOWARDS THE NATURAL WORLD &amp; WITHIN THEMSELVES PERSONALLY.</a:t>
            </a:r>
            <a:endParaRPr sz="1800"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8950" y="855900"/>
            <a:ext cx="1440850" cy="14408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809</Words>
  <Application>Microsoft Office PowerPoint</Application>
  <PresentationFormat>On-screen Show (16:9)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Architects Daughter</vt:lpstr>
      <vt:lpstr>Arial</vt:lpstr>
      <vt:lpstr>Roboto Slab</vt:lpstr>
      <vt:lpstr>Libre Baskerville</vt:lpstr>
      <vt:lpstr>Luckiest Guy</vt:lpstr>
      <vt:lpstr>Frijole</vt:lpstr>
      <vt:lpstr>Righteous</vt:lpstr>
      <vt:lpstr>Fjalla One</vt:lpstr>
      <vt:lpstr>Cinzel</vt:lpstr>
      <vt:lpstr>Roboto</vt:lpstr>
      <vt:lpstr>Fontdiner Swanky</vt:lpstr>
      <vt:lpstr>Gloria Hallelujah</vt:lpstr>
      <vt:lpstr>Source Sans Pro</vt:lpstr>
      <vt:lpstr>Noto Symbol</vt:lpstr>
      <vt:lpstr>Marina</vt:lpstr>
      <vt:lpstr>ANCIENT CHINA:  Chinese River Valley</vt:lpstr>
      <vt:lpstr>WHERE IS CHINA?</vt:lpstr>
      <vt:lpstr>BODIES OF WATER IN CHINA</vt:lpstr>
      <vt:lpstr>MOUNTAINS &amp; DESERTS</vt:lpstr>
      <vt:lpstr>What is a DYNASTY?</vt:lpstr>
      <vt:lpstr>Mandate of Heaven</vt:lpstr>
      <vt:lpstr>3 Philosophies of China</vt:lpstr>
      <vt:lpstr>CONFUCIANISM</vt:lpstr>
      <vt:lpstr>DAOISM/TAOISM</vt:lpstr>
      <vt:lpstr>LEGALISM</vt:lpstr>
      <vt:lpstr>1ST DYNASTY: SHANG</vt:lpstr>
      <vt:lpstr>2ND DYNASTY: ZHOU</vt:lpstr>
      <vt:lpstr>WARRING STATES</vt:lpstr>
      <vt:lpstr>3RD dYNASTY: QIN</vt:lpstr>
      <vt:lpstr>3RD dYNASTY: QIN</vt:lpstr>
      <vt:lpstr>4th DYNASTY: HAN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CHINA:  Chinese River Valley</dc:title>
  <dc:creator>Cory Hesselberg</dc:creator>
  <cp:lastModifiedBy>Cory Hesselberg</cp:lastModifiedBy>
  <cp:revision>1</cp:revision>
  <cp:lastPrinted>2018-12-12T14:29:05Z</cp:lastPrinted>
  <dcterms:modified xsi:type="dcterms:W3CDTF">2018-12-12T15:51:15Z</dcterms:modified>
</cp:coreProperties>
</file>